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68" roundtripDataSignature="AMtx7mjpn12He4Ztvo6hkc4WyFjn1Dn5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4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3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3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73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73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73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Font typeface="Times New Roman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7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5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6"/>
          <p:cNvSpPr txBox="1"/>
          <p:nvPr>
            <p:ph idx="1" type="body"/>
          </p:nvPr>
        </p:nvSpPr>
        <p:spPr>
          <a:xfrm>
            <a:off x="0" y="5715000"/>
            <a:ext cx="449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6"/>
          <p:cNvSpPr txBox="1"/>
          <p:nvPr>
            <p:ph idx="2" type="body"/>
          </p:nvPr>
        </p:nvSpPr>
        <p:spPr>
          <a:xfrm>
            <a:off x="4648200" y="5715000"/>
            <a:ext cx="4495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6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7"/>
          <p:cNvSpPr txBox="1"/>
          <p:nvPr>
            <p:ph type="title"/>
          </p:nvPr>
        </p:nvSpPr>
        <p:spPr>
          <a:xfrm rot="5400000">
            <a:off x="4724400" y="2133600"/>
            <a:ext cx="6553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7"/>
          <p:cNvSpPr txBox="1"/>
          <p:nvPr>
            <p:ph idx="1" type="body"/>
          </p:nvPr>
        </p:nvSpPr>
        <p:spPr>
          <a:xfrm rot="5400000">
            <a:off x="76200" y="-76200"/>
            <a:ext cx="65532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8"/>
          <p:cNvSpPr txBox="1"/>
          <p:nvPr>
            <p:ph idx="1" type="body"/>
          </p:nvPr>
        </p:nvSpPr>
        <p:spPr>
          <a:xfrm rot="5400000">
            <a:off x="4152900" y="1562100"/>
            <a:ext cx="838200" cy="9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AutoNum type="alphaLcParenR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9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6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Times New Roman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Font typeface="Times New Roman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Font typeface="Times New Roman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6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AutoNum type="alphaLcParenR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7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Font typeface="Times New Roman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Font typeface="Times New Roman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Font typeface="Times New Roman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Font typeface="Times New Roman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Font typeface="Times New Roman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7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63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AutoNum type="alphaLcParenR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6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6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854075" y="2968625"/>
            <a:ext cx="7772400" cy="1120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Times New Roman"/>
              <a:buNone/>
            </a:pPr>
            <a:r>
              <a:rPr b="0" i="0" lang="en-US" sz="4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Physical Layer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1322387" y="1620837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Times New Roman"/>
              <a:buNone/>
            </a:pPr>
            <a:r>
              <a:rPr b="0" i="0" lang="en-US" sz="6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Chapter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Transmission of Light through Fiber</a:t>
            </a:r>
            <a:endParaRPr/>
          </a:p>
        </p:txBody>
      </p:sp>
      <p:sp>
        <p:nvSpPr>
          <p:cNvPr id="159" name="Google Shape;159;p10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Attenuation of light through fiber in the infrared region.</a:t>
            </a:r>
            <a:endParaRPr/>
          </a:p>
        </p:txBody>
      </p:sp>
      <p:pic>
        <p:nvPicPr>
          <p:cNvPr descr="2-06"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512" y="1439862"/>
            <a:ext cx="727392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Cables</a:t>
            </a:r>
            <a:endParaRPr/>
          </a:p>
        </p:txBody>
      </p:sp>
      <p:sp>
        <p:nvSpPr>
          <p:cNvPr id="167" name="Google Shape;167;p11"/>
          <p:cNvSpPr txBox="1"/>
          <p:nvPr>
            <p:ph idx="1" type="body"/>
          </p:nvPr>
        </p:nvSpPr>
        <p:spPr>
          <a:xfrm>
            <a:off x="1301750" y="5715000"/>
            <a:ext cx="784225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Side view of a single fiber.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End view of a sheath with three fibers.</a:t>
            </a:r>
            <a:endParaRPr/>
          </a:p>
        </p:txBody>
      </p:sp>
      <p:pic>
        <p:nvPicPr>
          <p:cNvPr descr="2-07" id="168" name="Google Shape;1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362" y="2184400"/>
            <a:ext cx="8235950" cy="245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Cables (2)</a:t>
            </a:r>
            <a:endParaRPr/>
          </a:p>
        </p:txBody>
      </p:sp>
      <p:sp>
        <p:nvSpPr>
          <p:cNvPr id="175" name="Google Shape;175;p12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comparison of semiconductor diodes and LEDs as light sources.</a:t>
            </a:r>
            <a:endParaRPr/>
          </a:p>
        </p:txBody>
      </p:sp>
      <p:pic>
        <p:nvPicPr>
          <p:cNvPr descr="2-8" id="176" name="Google Shape;1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5" y="1871662"/>
            <a:ext cx="78232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Optic Networks</a:t>
            </a:r>
            <a:endParaRPr/>
          </a:p>
        </p:txBody>
      </p:sp>
      <p:sp>
        <p:nvSpPr>
          <p:cNvPr id="183" name="Google Shape;183;p13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fiber optic ring with active repeaters.</a:t>
            </a:r>
            <a:endParaRPr/>
          </a:p>
        </p:txBody>
      </p:sp>
      <p:pic>
        <p:nvPicPr>
          <p:cNvPr descr="2-09"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37" y="1911350"/>
            <a:ext cx="82962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Optic Networks (2)</a:t>
            </a:r>
            <a:endParaRPr/>
          </a:p>
        </p:txBody>
      </p:sp>
      <p:sp>
        <p:nvSpPr>
          <p:cNvPr id="191" name="Google Shape;191;p14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passive star connection in a fiber optics network.</a:t>
            </a:r>
            <a:endParaRPr/>
          </a:p>
        </p:txBody>
      </p:sp>
      <p:pic>
        <p:nvPicPr>
          <p:cNvPr descr="2-10" id="192" name="Google Shape;1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262" y="1423987"/>
            <a:ext cx="6376987" cy="39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Wireless Transmission</a:t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1127125" y="1731962"/>
            <a:ext cx="8016875" cy="4821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Electromagnetic Spectrum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Transmission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Microwave Transmission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Infrared and Millimeter Waves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Lightwave Transmission</a:t>
            </a:r>
            <a:endParaRPr/>
          </a:p>
          <a:p>
            <a:pPr indent="-406400" lvl="0" marL="609600" rtl="0" algn="l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1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Electromagnetic Spectrum</a:t>
            </a:r>
            <a:endParaRPr/>
          </a:p>
        </p:txBody>
      </p:sp>
      <p:sp>
        <p:nvSpPr>
          <p:cNvPr id="206" name="Google Shape;206;p16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electromagnetic spectrum and its uses for communication.</a:t>
            </a:r>
            <a:endParaRPr/>
          </a:p>
        </p:txBody>
      </p:sp>
      <p:pic>
        <p:nvPicPr>
          <p:cNvPr descr="2-11"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737" y="1414462"/>
            <a:ext cx="7129462" cy="39544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Radio Transmission</a:t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576262" y="5102225"/>
            <a:ext cx="8029575" cy="126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VLF, LF, and MF bands, radio waves follow the curvature of the earth.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HF band, they bounce off the ionosphere.</a:t>
            </a:r>
            <a:endParaRPr/>
          </a:p>
        </p:txBody>
      </p:sp>
      <p:pic>
        <p:nvPicPr>
          <p:cNvPr descr="2-12" id="215" name="Google Shape;2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75" y="2044700"/>
            <a:ext cx="8505825" cy="2014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Politics of the Electromagnetic Spectrum</a:t>
            </a:r>
            <a:endParaRPr/>
          </a:p>
        </p:txBody>
      </p:sp>
      <p:sp>
        <p:nvSpPr>
          <p:cNvPr id="222" name="Google Shape;222;p18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ISM bands in the United States.</a:t>
            </a:r>
            <a:endParaRPr/>
          </a:p>
        </p:txBody>
      </p:sp>
      <p:pic>
        <p:nvPicPr>
          <p:cNvPr descr="2-13"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75" y="2251075"/>
            <a:ext cx="7486650" cy="1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Lightwave Transmission</a:t>
            </a:r>
            <a:endParaRPr/>
          </a:p>
        </p:txBody>
      </p:sp>
      <p:sp>
        <p:nvSpPr>
          <p:cNvPr id="230" name="Google Shape;230;p19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Convection currents can interfere with laser communication systems.  </a:t>
            </a:r>
            <a:endParaRPr/>
          </a:p>
          <a:p>
            <a:pPr indent="-609600" lvl="0" marL="60960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bidirectional system with two lasers is pictured here.</a:t>
            </a:r>
            <a:endParaRPr/>
          </a:p>
        </p:txBody>
      </p:sp>
      <p:pic>
        <p:nvPicPr>
          <p:cNvPr descr="2-14"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1987" y="1304925"/>
            <a:ext cx="5656262" cy="42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0" y="31432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Theoretical Basis for Data Communication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1116012" y="2033587"/>
            <a:ext cx="8027987" cy="4519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Analysis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Bandwidth-Limited Signals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Maximum Data Rate of a Channel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Satellites</a:t>
            </a:r>
            <a:endParaRPr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1252537" y="1643062"/>
            <a:ext cx="7891462" cy="491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Geostationary Satellites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Medium-Earth Orbit Satellites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Low-Earth Orbit Satellites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Satellites versus Fiber</a:t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Satellites</a:t>
            </a:r>
            <a:endParaRPr/>
          </a:p>
        </p:txBody>
      </p:sp>
      <p:sp>
        <p:nvSpPr>
          <p:cNvPr id="245" name="Google Shape;245;p21"/>
          <p:cNvSpPr txBox="1"/>
          <p:nvPr>
            <p:ph idx="1" type="body"/>
          </p:nvPr>
        </p:nvSpPr>
        <p:spPr>
          <a:xfrm>
            <a:off x="563562" y="5287962"/>
            <a:ext cx="7753350" cy="1265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satellites and some of their properties, including altitude above the earth, round-trip delay time and number of satellites needed for global coverage.</a:t>
            </a:r>
            <a:endParaRPr/>
          </a:p>
        </p:txBody>
      </p:sp>
      <p:pic>
        <p:nvPicPr>
          <p:cNvPr descr="2-15" id="246" name="Google Shape;2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2850" y="1366837"/>
            <a:ext cx="6656387" cy="3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Satellites (2)</a:t>
            </a:r>
            <a:endParaRPr/>
          </a:p>
        </p:txBody>
      </p:sp>
      <p:sp>
        <p:nvSpPr>
          <p:cNvPr id="253" name="Google Shape;253;p22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principal satellite bands.</a:t>
            </a:r>
            <a:endParaRPr/>
          </a:p>
        </p:txBody>
      </p:sp>
      <p:pic>
        <p:nvPicPr>
          <p:cNvPr descr="2-16" id="254" name="Google Shape;2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675" y="2343150"/>
            <a:ext cx="7877175" cy="2208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Satellites (3)</a:t>
            </a:r>
            <a:endParaRPr/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VSATs using a hub.</a:t>
            </a:r>
            <a:endParaRPr/>
          </a:p>
        </p:txBody>
      </p:sp>
      <p:pic>
        <p:nvPicPr>
          <p:cNvPr descr="2-17" id="262" name="Google Shape;2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425" y="1438275"/>
            <a:ext cx="5757862" cy="39862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Low-Earth Orbit Satellites</a:t>
            </a:r>
            <a:b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Iridium</a:t>
            </a:r>
            <a:endParaRPr/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650875" y="5656262"/>
            <a:ext cx="83312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Iridium satellites from six necklaces around the earth.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1628 moving cells cover the earth.</a:t>
            </a:r>
            <a:endParaRPr/>
          </a:p>
        </p:txBody>
      </p:sp>
      <p:pic>
        <p:nvPicPr>
          <p:cNvPr descr="2-18" id="270" name="Google Shape;2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137" y="1816100"/>
            <a:ext cx="6588125" cy="31384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Globalstar</a:t>
            </a:r>
            <a:endParaRPr/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2203450" y="5715000"/>
            <a:ext cx="574992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Relaying in space.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Relaying on the ground.</a:t>
            </a:r>
            <a:endParaRPr/>
          </a:p>
        </p:txBody>
      </p:sp>
      <p:pic>
        <p:nvPicPr>
          <p:cNvPr descr="2-19" id="278" name="Google Shape;2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362" y="1771650"/>
            <a:ext cx="7491412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Switched Telephone System</a:t>
            </a:r>
            <a:endParaRPr/>
          </a:p>
        </p:txBody>
      </p:sp>
      <p:sp>
        <p:nvSpPr>
          <p:cNvPr id="285" name="Google Shape;285;p26"/>
          <p:cNvSpPr txBox="1"/>
          <p:nvPr>
            <p:ph idx="1" type="body"/>
          </p:nvPr>
        </p:nvSpPr>
        <p:spPr>
          <a:xfrm>
            <a:off x="361950" y="1257300"/>
            <a:ext cx="8569325" cy="5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the Telephone System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Politics of Telephones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Local Loop: Modems, ADSL and Wireless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Trunks and Multiplexing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</a:t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the Telephone System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1941512" y="5114925"/>
            <a:ext cx="7202487" cy="143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Fully-interconnected network.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Centralized switch.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Two-level hierarchy.</a:t>
            </a:r>
            <a:endParaRPr/>
          </a:p>
        </p:txBody>
      </p:sp>
      <p:pic>
        <p:nvPicPr>
          <p:cNvPr descr="2-20" id="293" name="Google Shape;2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762" y="1914525"/>
            <a:ext cx="8208962" cy="26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 of the Telephone System (2)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circuit route for a medium-distance call.</a:t>
            </a:r>
            <a:endParaRPr/>
          </a:p>
        </p:txBody>
      </p:sp>
      <p:pic>
        <p:nvPicPr>
          <p:cNvPr descr="2-21" id="301" name="Google Shape;3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25" y="2301875"/>
            <a:ext cx="8054975" cy="22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077912" y="174625"/>
            <a:ext cx="71897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 Components of the Telephone System</a:t>
            </a:r>
            <a:endParaRPr/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763587" y="1531937"/>
            <a:ext cx="8380412" cy="5021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loops</a:t>
            </a:r>
            <a:endParaRPr/>
          </a:p>
          <a:p>
            <a:pPr indent="-533400" lvl="1" marL="990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Analog twisted pairs going to houses and businesses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Trunks</a:t>
            </a:r>
            <a:endParaRPr/>
          </a:p>
          <a:p>
            <a:pPr indent="-533400" lvl="1" marL="990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fiber optics connecting the switching offices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Switching offices</a:t>
            </a:r>
            <a:endParaRPr/>
          </a:p>
          <a:p>
            <a:pPr indent="-533400" lvl="1" marL="9906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 calls are moved from one trunk to another</a:t>
            </a:r>
            <a:endParaRPr/>
          </a:p>
        </p:txBody>
      </p:sp>
      <p:sp>
        <p:nvSpPr>
          <p:cNvPr id="309" name="Google Shape;309;p2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Bandwidth-Limited Signals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287337" y="5715000"/>
            <a:ext cx="88566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binary signal and its root-mean-square Fourier amplitudes.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– (c)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Successive approximations to the original signal.</a:t>
            </a:r>
            <a:endParaRPr/>
          </a:p>
        </p:txBody>
      </p:sp>
      <p:pic>
        <p:nvPicPr>
          <p:cNvPr descr="2-01" id="104" name="Google Shape;104;p3"/>
          <p:cNvPicPr preferRelativeResize="0"/>
          <p:nvPr/>
        </p:nvPicPr>
        <p:blipFill rotWithShape="1">
          <a:blip r:embed="rId3">
            <a:alphaModFix/>
          </a:blip>
          <a:srcRect b="43878" l="0" r="0" t="0"/>
          <a:stretch/>
        </p:blipFill>
        <p:spPr>
          <a:xfrm>
            <a:off x="1358900" y="1011237"/>
            <a:ext cx="6500812" cy="4494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Politics of Telephones</a:t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676275" y="5305425"/>
            <a:ext cx="7442200" cy="1552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relationship of LATAs, LECs, and IXCs.  All the circles are LEC switching offices.  Each hexagon belongs to the IXC whose number is on it.</a:t>
            </a:r>
            <a:endParaRPr/>
          </a:p>
        </p:txBody>
      </p:sp>
      <p:pic>
        <p:nvPicPr>
          <p:cNvPr descr="2-22" id="316" name="Google Shape;3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712" y="1284287"/>
            <a:ext cx="6261100" cy="360521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363662" y="161925"/>
            <a:ext cx="65516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Local Loop: Modems, ADSL, and Wireless</a:t>
            </a:r>
            <a:endParaRPr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 of both analog and digital transmissions for a computer to computer call.  Conversion is done by the modems and codecs.</a:t>
            </a:r>
            <a:endParaRPr/>
          </a:p>
        </p:txBody>
      </p:sp>
      <p:pic>
        <p:nvPicPr>
          <p:cNvPr descr="2-23" id="324" name="Google Shape;3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9975" y="1606550"/>
            <a:ext cx="6911975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Modems</a:t>
            </a:r>
            <a:endParaRPr/>
          </a:p>
        </p:txBody>
      </p:sp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338137" y="5707062"/>
            <a:ext cx="4232275" cy="115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binary signal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Amplitude modulation</a:t>
            </a:r>
            <a:endParaRPr/>
          </a:p>
        </p:txBody>
      </p:sp>
      <p:sp>
        <p:nvSpPr>
          <p:cNvPr id="332" name="Google Shape;332;p32"/>
          <p:cNvSpPr txBox="1"/>
          <p:nvPr>
            <p:ph idx="1" type="body"/>
          </p:nvPr>
        </p:nvSpPr>
        <p:spPr>
          <a:xfrm>
            <a:off x="4824412" y="5756275"/>
            <a:ext cx="4495800" cy="110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Frequency modulation</a:t>
            </a:r>
            <a:endParaRPr/>
          </a:p>
          <a:p>
            <a:pPr indent="-381000" lvl="0" marL="381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Phase modulation</a:t>
            </a:r>
            <a:endParaRPr/>
          </a:p>
          <a:p>
            <a:pPr indent="-457200" lvl="0" marL="609600" rtl="0" algn="l"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2-24" id="333" name="Google Shape;3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450" y="963612"/>
            <a:ext cx="5767387" cy="473233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Modems (2)</a:t>
            </a:r>
            <a:endParaRPr/>
          </a:p>
        </p:txBody>
      </p:sp>
      <p:sp>
        <p:nvSpPr>
          <p:cNvPr id="340" name="Google Shape;340;p33"/>
          <p:cNvSpPr txBox="1"/>
          <p:nvPr>
            <p:ph idx="1" type="body"/>
          </p:nvPr>
        </p:nvSpPr>
        <p:spPr>
          <a:xfrm>
            <a:off x="2830512" y="5113337"/>
            <a:ext cx="6313487" cy="143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QPSK.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QAM-16.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QAM-64.</a:t>
            </a:r>
            <a:endParaRPr/>
          </a:p>
        </p:txBody>
      </p:sp>
      <p:pic>
        <p:nvPicPr>
          <p:cNvPr descr="2-25"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690687"/>
            <a:ext cx="8040687" cy="272256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Modems (3)</a:t>
            </a:r>
            <a:endParaRPr/>
          </a:p>
        </p:txBody>
      </p:sp>
      <p:sp>
        <p:nvSpPr>
          <p:cNvPr id="348" name="Google Shape;348;p34"/>
          <p:cNvSpPr txBox="1"/>
          <p:nvPr>
            <p:ph idx="1" type="body"/>
          </p:nvPr>
        </p:nvSpPr>
        <p:spPr>
          <a:xfrm>
            <a:off x="2268537" y="5502275"/>
            <a:ext cx="5697537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V.32 for 9600 bps.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V32 bis for 14,400 bps.</a:t>
            </a:r>
            <a:endParaRPr/>
          </a:p>
        </p:txBody>
      </p:sp>
      <p:pic>
        <p:nvPicPr>
          <p:cNvPr descr="2-26" id="349" name="Google Shape;34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12" y="1570037"/>
            <a:ext cx="746125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4"/>
          <p:cNvSpPr txBox="1"/>
          <p:nvPr/>
        </p:nvSpPr>
        <p:spPr>
          <a:xfrm>
            <a:off x="2035175" y="4775200"/>
            <a:ext cx="474662" cy="4111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6424612" y="4752975"/>
            <a:ext cx="552450" cy="476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Subscriber Lines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 versus distanced over category 3 UTP for DSL.</a:t>
            </a:r>
            <a:endParaRPr/>
          </a:p>
        </p:txBody>
      </p:sp>
      <p:pic>
        <p:nvPicPr>
          <p:cNvPr descr="2-27" id="359" name="Google Shape;3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87" y="1544637"/>
            <a:ext cx="8032750" cy="36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Subscriber Lines (2)</a:t>
            </a:r>
            <a:endParaRPr/>
          </a:p>
        </p:txBody>
      </p:sp>
      <p:sp>
        <p:nvSpPr>
          <p:cNvPr id="366" name="Google Shape;366;p36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 of ADSL using discrete multitone modulation.</a:t>
            </a:r>
            <a:endParaRPr/>
          </a:p>
        </p:txBody>
      </p:sp>
      <p:pic>
        <p:nvPicPr>
          <p:cNvPr descr="2-28" id="367" name="Google Shape;3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2122487"/>
            <a:ext cx="79057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Subscriber Lines (3)</a:t>
            </a:r>
            <a:endParaRPr/>
          </a:p>
        </p:txBody>
      </p:sp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ADSL equipment configuration.</a:t>
            </a:r>
            <a:endParaRPr/>
          </a:p>
        </p:txBody>
      </p:sp>
      <p:pic>
        <p:nvPicPr>
          <p:cNvPr descr="2-29" id="375" name="Google Shape;3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1404937"/>
            <a:ext cx="7508875" cy="40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Wireless Local Loops</a:t>
            </a:r>
            <a:endParaRPr/>
          </a:p>
        </p:txBody>
      </p:sp>
      <p:sp>
        <p:nvSpPr>
          <p:cNvPr id="382" name="Google Shape;382;p38"/>
          <p:cNvSpPr txBox="1"/>
          <p:nvPr>
            <p:ph idx="1" type="body"/>
          </p:nvPr>
        </p:nvSpPr>
        <p:spPr>
          <a:xfrm>
            <a:off x="0" y="5878512"/>
            <a:ext cx="9144000" cy="67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of an LMDS system.</a:t>
            </a:r>
            <a:endParaRPr/>
          </a:p>
        </p:txBody>
      </p:sp>
      <p:pic>
        <p:nvPicPr>
          <p:cNvPr descr="2-30" id="383" name="Google Shape;383;p38"/>
          <p:cNvPicPr preferRelativeResize="0"/>
          <p:nvPr/>
        </p:nvPicPr>
        <p:blipFill rotWithShape="1">
          <a:blip r:embed="rId3">
            <a:alphaModFix/>
          </a:blip>
          <a:srcRect b="0" l="21737" r="0" t="0"/>
          <a:stretch/>
        </p:blipFill>
        <p:spPr>
          <a:xfrm>
            <a:off x="423862" y="1081087"/>
            <a:ext cx="7948612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Division Multiplexing</a:t>
            </a:r>
            <a:endParaRPr/>
          </a:p>
        </p:txBody>
      </p:sp>
      <p:sp>
        <p:nvSpPr>
          <p:cNvPr id="390" name="Google Shape;390;p39"/>
          <p:cNvSpPr txBox="1"/>
          <p:nvPr>
            <p:ph idx="1" type="body"/>
          </p:nvPr>
        </p:nvSpPr>
        <p:spPr>
          <a:xfrm>
            <a:off x="1841500" y="5307012"/>
            <a:ext cx="73025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original bandwidths.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bandwidths raised in frequency.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multiplexed channel.</a:t>
            </a:r>
            <a:endParaRPr/>
          </a:p>
        </p:txBody>
      </p:sp>
      <p:pic>
        <p:nvPicPr>
          <p:cNvPr descr="2-31" id="391" name="Google Shape;3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537" y="1468437"/>
            <a:ext cx="6007100" cy="362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Bandwidth-Limited Signals (2)</a:t>
            </a:r>
            <a:endParaRPr/>
          </a:p>
        </p:txBody>
      </p:sp>
      <p:sp>
        <p:nvSpPr>
          <p:cNvPr id="111" name="Google Shape;111;p4"/>
          <p:cNvSpPr txBox="1"/>
          <p:nvPr>
            <p:ph idx="1" type="body"/>
          </p:nvPr>
        </p:nvSpPr>
        <p:spPr>
          <a:xfrm>
            <a:off x="538162" y="5715000"/>
            <a:ext cx="778192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 – (e)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Successive approximations to the original signal.</a:t>
            </a:r>
            <a:endParaRPr/>
          </a:p>
        </p:txBody>
      </p:sp>
      <p:pic>
        <p:nvPicPr>
          <p:cNvPr descr="2-01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56753"/>
          <a:stretch/>
        </p:blipFill>
        <p:spPr>
          <a:xfrm>
            <a:off x="1624012" y="1454150"/>
            <a:ext cx="6005512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Wavelength Division Multiplexing</a:t>
            </a:r>
            <a:endParaRPr/>
          </a:p>
        </p:txBody>
      </p:sp>
      <p:sp>
        <p:nvSpPr>
          <p:cNvPr id="398" name="Google Shape;398;p40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Wavelength division multiplexing.</a:t>
            </a:r>
            <a:endParaRPr/>
          </a:p>
        </p:txBody>
      </p:sp>
      <p:pic>
        <p:nvPicPr>
          <p:cNvPr descr="2-32" id="399" name="Google Shape;3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" y="1404937"/>
            <a:ext cx="7599362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Division Multiplexing</a:t>
            </a:r>
            <a:endParaRPr/>
          </a:p>
        </p:txBody>
      </p:sp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0" y="5916612"/>
            <a:ext cx="9144000" cy="63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T1 carrier (1.544 Mbps).</a:t>
            </a:r>
            <a:endParaRPr/>
          </a:p>
        </p:txBody>
      </p:sp>
      <p:pic>
        <p:nvPicPr>
          <p:cNvPr descr="2-33" id="407" name="Google Shape;4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000" y="1852612"/>
            <a:ext cx="7620000" cy="343693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Division Multiplexing (2)</a:t>
            </a:r>
            <a:endParaRPr/>
          </a:p>
        </p:txBody>
      </p:sp>
      <p:sp>
        <p:nvSpPr>
          <p:cNvPr id="414" name="Google Shape;414;p42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Delta modulation.</a:t>
            </a:r>
            <a:endParaRPr/>
          </a:p>
        </p:txBody>
      </p:sp>
      <p:pic>
        <p:nvPicPr>
          <p:cNvPr descr="2-34" id="415" name="Google Shape;41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012" y="1360487"/>
            <a:ext cx="7793037" cy="407511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Division Multiplexing (3)</a:t>
            </a:r>
            <a:endParaRPr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Multiplexing T1 streams into higher carriers.</a:t>
            </a:r>
            <a:endParaRPr/>
          </a:p>
        </p:txBody>
      </p:sp>
      <p:pic>
        <p:nvPicPr>
          <p:cNvPr descr="2-35" id="423" name="Google Shape;42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087" y="2100262"/>
            <a:ext cx="8255000" cy="237013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Division Multiplexing (4)</a:t>
            </a:r>
            <a:endParaRPr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back-to-back SONET frames.</a:t>
            </a:r>
            <a:endParaRPr/>
          </a:p>
        </p:txBody>
      </p:sp>
      <p:pic>
        <p:nvPicPr>
          <p:cNvPr descr="2-36"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25" y="1274762"/>
            <a:ext cx="8194675" cy="39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Division Multiplexing (5)</a:t>
            </a:r>
            <a:endParaRPr/>
          </a:p>
        </p:txBody>
      </p:sp>
      <p:sp>
        <p:nvSpPr>
          <p:cNvPr id="438" name="Google Shape;438;p45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SONET and SDH multiplex rates.</a:t>
            </a:r>
            <a:endParaRPr/>
          </a:p>
        </p:txBody>
      </p:sp>
      <p:pic>
        <p:nvPicPr>
          <p:cNvPr descr="2-37" id="439" name="Google Shape;4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337" y="1430337"/>
            <a:ext cx="6902450" cy="37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Circuit Switching</a:t>
            </a:r>
            <a:endParaRPr/>
          </a:p>
        </p:txBody>
      </p:sp>
      <p:sp>
        <p:nvSpPr>
          <p:cNvPr id="446" name="Google Shape;446;p46"/>
          <p:cNvSpPr txBox="1"/>
          <p:nvPr>
            <p:ph idx="1" type="body"/>
          </p:nvPr>
        </p:nvSpPr>
        <p:spPr>
          <a:xfrm>
            <a:off x="2392362" y="5576887"/>
            <a:ext cx="6751637" cy="9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Circuit switching.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Packet switching.</a:t>
            </a:r>
            <a:endParaRPr/>
          </a:p>
        </p:txBody>
      </p:sp>
      <p:pic>
        <p:nvPicPr>
          <p:cNvPr descr="2-38" id="447" name="Google Shape;4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837" y="1238250"/>
            <a:ext cx="6981825" cy="41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 Switching</a:t>
            </a:r>
            <a:endParaRPr/>
          </a:p>
        </p:txBody>
      </p:sp>
      <p:sp>
        <p:nvSpPr>
          <p:cNvPr id="454" name="Google Shape;454;p47"/>
          <p:cNvSpPr txBox="1"/>
          <p:nvPr>
            <p:ph idx="1" type="body"/>
          </p:nvPr>
        </p:nvSpPr>
        <p:spPr>
          <a:xfrm>
            <a:off x="258762" y="6245225"/>
            <a:ext cx="8724900" cy="61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Circuit switching   </a:t>
            </a: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Message switching   </a:t>
            </a: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Packet switching</a:t>
            </a:r>
            <a:endParaRPr/>
          </a:p>
        </p:txBody>
      </p:sp>
      <p:pic>
        <p:nvPicPr>
          <p:cNvPr descr="2-39" id="455" name="Google Shape;45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987" y="1090612"/>
            <a:ext cx="5892800" cy="513556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7151687" y="6221412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Packet Switching</a:t>
            </a:r>
            <a:endParaRPr/>
          </a:p>
        </p:txBody>
      </p:sp>
      <p:sp>
        <p:nvSpPr>
          <p:cNvPr id="462" name="Google Shape;462;p48"/>
          <p:cNvSpPr txBox="1"/>
          <p:nvPr>
            <p:ph idx="1" type="body"/>
          </p:nvPr>
        </p:nvSpPr>
        <p:spPr>
          <a:xfrm>
            <a:off x="0" y="60198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comparison of circuit switched and packet-switched networks.</a:t>
            </a:r>
            <a:endParaRPr/>
          </a:p>
        </p:txBody>
      </p:sp>
      <p:pic>
        <p:nvPicPr>
          <p:cNvPr descr="2-40" id="463" name="Google Shape;46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512" y="1452562"/>
            <a:ext cx="7653337" cy="389731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 txBox="1"/>
          <p:nvPr/>
        </p:nvSpPr>
        <p:spPr>
          <a:xfrm>
            <a:off x="7159625" y="6257925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Mobile Telephone System</a:t>
            </a:r>
            <a:endParaRPr/>
          </a:p>
        </p:txBody>
      </p:sp>
      <p:sp>
        <p:nvSpPr>
          <p:cNvPr id="470" name="Google Shape;470;p49"/>
          <p:cNvSpPr txBox="1"/>
          <p:nvPr>
            <p:ph idx="1" type="body"/>
          </p:nvPr>
        </p:nvSpPr>
        <p:spPr>
          <a:xfrm>
            <a:off x="1039812" y="1493837"/>
            <a:ext cx="7929562" cy="5072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First-Generation Mobile Phones: </a:t>
            </a:r>
            <a:b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Analog Voice</a:t>
            </a:r>
            <a:endParaRPr/>
          </a:p>
          <a:p>
            <a:pPr indent="-4064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Second-Generation Mobile Phones: </a:t>
            </a:r>
            <a:b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Voice</a:t>
            </a:r>
            <a:endParaRPr/>
          </a:p>
          <a:p>
            <a:pPr indent="-4064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Third-Generation Mobile Phones:</a:t>
            </a:r>
            <a:b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Voice and Data</a:t>
            </a:r>
            <a:endParaRPr/>
          </a:p>
          <a:p>
            <a:pPr indent="-406400" lvl="0" marL="609600" rtl="0" algn="l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Bandwidth-Limited Signals (3)</a:t>
            </a:r>
            <a:endParaRPr/>
          </a:p>
        </p:txBody>
      </p:sp>
      <p:sp>
        <p:nvSpPr>
          <p:cNvPr id="119" name="Google Shape;119;p5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 between data rate and harmonics.</a:t>
            </a:r>
            <a:endParaRPr/>
          </a:p>
        </p:txBody>
      </p:sp>
      <p:pic>
        <p:nvPicPr>
          <p:cNvPr descr="2-2"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387" y="1589087"/>
            <a:ext cx="7507287" cy="33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Mobile Phone System</a:t>
            </a:r>
            <a:endParaRPr/>
          </a:p>
        </p:txBody>
      </p:sp>
      <p:sp>
        <p:nvSpPr>
          <p:cNvPr id="477" name="Google Shape;477;p50"/>
          <p:cNvSpPr txBox="1"/>
          <p:nvPr>
            <p:ph idx="1" type="body"/>
          </p:nvPr>
        </p:nvSpPr>
        <p:spPr>
          <a:xfrm>
            <a:off x="1027112" y="5578475"/>
            <a:ext cx="8116887" cy="974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Frequencies are not reused in adjacent cells.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add more users, smaller cells can be used.</a:t>
            </a:r>
            <a:endParaRPr/>
          </a:p>
        </p:txBody>
      </p:sp>
      <p:pic>
        <p:nvPicPr>
          <p:cNvPr descr="2-41" id="478" name="Google Shape;4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1611312"/>
            <a:ext cx="7470775" cy="362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Channel Categories</a:t>
            </a:r>
            <a:endParaRPr/>
          </a:p>
        </p:txBody>
      </p:sp>
      <p:sp>
        <p:nvSpPr>
          <p:cNvPr id="485" name="Google Shape;485;p51"/>
          <p:cNvSpPr txBox="1"/>
          <p:nvPr>
            <p:ph idx="1" type="body"/>
          </p:nvPr>
        </p:nvSpPr>
        <p:spPr>
          <a:xfrm>
            <a:off x="374650" y="1317625"/>
            <a:ext cx="8489950" cy="5186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832 channels are divided into four categories:</a:t>
            </a:r>
            <a:endParaRPr/>
          </a:p>
          <a:p>
            <a:pPr indent="-6096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(base to mobile) to manage the system</a:t>
            </a:r>
            <a:endParaRPr/>
          </a:p>
          <a:p>
            <a:pPr indent="-4064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Paging (base to mobile) to alert users to calls for them</a:t>
            </a:r>
            <a:endParaRPr/>
          </a:p>
          <a:p>
            <a:pPr indent="-4064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 (bidirectional) for call setup and channel assignment</a:t>
            </a:r>
            <a:endParaRPr/>
          </a:p>
          <a:p>
            <a:pPr indent="-4064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(bidirectional) for voice, fax, or data</a:t>
            </a:r>
            <a:endParaRPr/>
          </a:p>
          <a:p>
            <a:pPr indent="-406400" lvl="0" marL="609600" rtl="0" algn="l"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5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2"/>
          <p:cNvSpPr txBox="1"/>
          <p:nvPr>
            <p:ph type="title"/>
          </p:nvPr>
        </p:nvSpPr>
        <p:spPr>
          <a:xfrm>
            <a:off x="0" y="0"/>
            <a:ext cx="9144000" cy="1268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D-AMPS </a:t>
            </a:r>
            <a:b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Advanced Mobile Phone System</a:t>
            </a:r>
            <a:endParaRPr/>
          </a:p>
        </p:txBody>
      </p:sp>
      <p:sp>
        <p:nvSpPr>
          <p:cNvPr id="492" name="Google Shape;492;p52"/>
          <p:cNvSpPr txBox="1"/>
          <p:nvPr>
            <p:ph idx="1" type="body"/>
          </p:nvPr>
        </p:nvSpPr>
        <p:spPr>
          <a:xfrm>
            <a:off x="1365250" y="5807075"/>
            <a:ext cx="7778750" cy="105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D-AMPS channel with three users.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D-AMPS channel with six users.</a:t>
            </a:r>
            <a:endParaRPr/>
          </a:p>
        </p:txBody>
      </p:sp>
      <p:pic>
        <p:nvPicPr>
          <p:cNvPr descr="2-42" id="493" name="Google Shape;4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425" y="1984375"/>
            <a:ext cx="8169275" cy="29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GSM</a:t>
            </a:r>
            <a:b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Global System for Mobile Communications</a:t>
            </a:r>
            <a:endParaRPr/>
          </a:p>
        </p:txBody>
      </p:sp>
      <p:sp>
        <p:nvSpPr>
          <p:cNvPr id="500" name="Google Shape;500;p53"/>
          <p:cNvSpPr txBox="1"/>
          <p:nvPr>
            <p:ph idx="1" type="body"/>
          </p:nvPr>
        </p:nvSpPr>
        <p:spPr>
          <a:xfrm>
            <a:off x="1352550" y="5715000"/>
            <a:ext cx="670242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GSM uses 124 frequency channels, each of which uses an eight-slot TDM system</a:t>
            </a:r>
            <a:endParaRPr/>
          </a:p>
        </p:txBody>
      </p:sp>
      <p:pic>
        <p:nvPicPr>
          <p:cNvPr descr="2-43" id="501" name="Google Shape;5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2" y="1663700"/>
            <a:ext cx="8072437" cy="36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GSM (2)</a:t>
            </a:r>
            <a:endParaRPr/>
          </a:p>
        </p:txBody>
      </p:sp>
      <p:sp>
        <p:nvSpPr>
          <p:cNvPr id="508" name="Google Shape;508;p54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portion of the GSM framing structure.</a:t>
            </a:r>
            <a:endParaRPr/>
          </a:p>
        </p:txBody>
      </p:sp>
      <p:pic>
        <p:nvPicPr>
          <p:cNvPr descr="2-44" id="509" name="Google Shape;50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425" y="1376362"/>
            <a:ext cx="7253287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CDMA – Code Division Multiple Access</a:t>
            </a:r>
            <a:endParaRPr/>
          </a:p>
        </p:txBody>
      </p:sp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1241425" y="5418137"/>
            <a:ext cx="7377112" cy="143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chip sequences for four stations</a:t>
            </a:r>
            <a:endParaRPr/>
          </a:p>
          <a:p>
            <a:pPr indent="-609600" lvl="0" marL="609600" rtl="0" algn="l">
              <a:lnSpc>
                <a:spcPct val="7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Bipolar chip sequences </a:t>
            </a:r>
            <a:endParaRPr/>
          </a:p>
          <a:p>
            <a:pPr indent="-609600" lvl="0" marL="609600" rtl="0" algn="l">
              <a:lnSpc>
                <a:spcPct val="7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Six examples of transmissions</a:t>
            </a:r>
            <a:endParaRPr/>
          </a:p>
          <a:p>
            <a:pPr indent="-609600" lvl="0" marL="609600" rtl="0" algn="l">
              <a:lnSpc>
                <a:spcPct val="7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Recovery of station C’s signal</a:t>
            </a:r>
            <a:endParaRPr/>
          </a:p>
        </p:txBody>
      </p:sp>
      <p:pic>
        <p:nvPicPr>
          <p:cNvPr descr="D:\2-45.jpg"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0" y="1185862"/>
            <a:ext cx="4445000" cy="40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Third-Generation Mobile Phones:</a:t>
            </a:r>
            <a:b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0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Digital Voice and Data</a:t>
            </a:r>
            <a:endParaRPr/>
          </a:p>
        </p:txBody>
      </p:sp>
      <p:sp>
        <p:nvSpPr>
          <p:cNvPr id="524" name="Google Shape;524;p56"/>
          <p:cNvSpPr txBox="1"/>
          <p:nvPr>
            <p:ph idx="1" type="body"/>
          </p:nvPr>
        </p:nvSpPr>
        <p:spPr>
          <a:xfrm>
            <a:off x="374650" y="1657350"/>
            <a:ext cx="8769350" cy="4895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 services an IMT-2000 network should provide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Times New Roman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High-quality voice transmission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Messaging (replace e-mail, fax, SMS, chat, etc.)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Multimedia (music, videos, films, TV, etc.)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access (web surfing, w/multimedia.)</a:t>
            </a:r>
            <a:endParaRPr/>
          </a:p>
        </p:txBody>
      </p:sp>
      <p:sp>
        <p:nvSpPr>
          <p:cNvPr id="525" name="Google Shape;525;p5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Television</a:t>
            </a:r>
            <a:endParaRPr/>
          </a:p>
        </p:txBody>
      </p:sp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1165225" y="1743075"/>
            <a:ext cx="797877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Antenna Television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over Cable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Spectrum Allocation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Modems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ADSL versus Cable</a:t>
            </a:r>
            <a:endParaRPr/>
          </a:p>
        </p:txBody>
      </p:sp>
      <p:sp>
        <p:nvSpPr>
          <p:cNvPr id="532" name="Google Shape;532;p5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Antenna Television</a:t>
            </a:r>
            <a:endParaRPr/>
          </a:p>
        </p:txBody>
      </p:sp>
      <p:sp>
        <p:nvSpPr>
          <p:cNvPr id="538" name="Google Shape;538;p58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early cable television system.</a:t>
            </a:r>
            <a:endParaRPr/>
          </a:p>
        </p:txBody>
      </p:sp>
      <p:pic>
        <p:nvPicPr>
          <p:cNvPr descr="2-46" id="539" name="Google Shape;53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2212975"/>
            <a:ext cx="844232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over Cable</a:t>
            </a:r>
            <a:endParaRPr/>
          </a:p>
        </p:txBody>
      </p:sp>
      <p:sp>
        <p:nvSpPr>
          <p:cNvPr id="546" name="Google Shape;546;p59"/>
          <p:cNvSpPr txBox="1"/>
          <p:nvPr>
            <p:ph idx="1" type="body"/>
          </p:nvPr>
        </p:nvSpPr>
        <p:spPr>
          <a:xfrm>
            <a:off x="2617787" y="5715000"/>
            <a:ext cx="652621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television</a:t>
            </a:r>
            <a:endParaRPr/>
          </a:p>
        </p:txBody>
      </p:sp>
      <p:pic>
        <p:nvPicPr>
          <p:cNvPr descr="2-47" id="547" name="Google Shape;547;p59"/>
          <p:cNvPicPr preferRelativeResize="0"/>
          <p:nvPr/>
        </p:nvPicPr>
        <p:blipFill rotWithShape="1">
          <a:blip r:embed="rId3">
            <a:alphaModFix/>
          </a:blip>
          <a:srcRect b="44302" l="0" r="0" t="0"/>
          <a:stretch/>
        </p:blipFill>
        <p:spPr>
          <a:xfrm>
            <a:off x="1093787" y="1236662"/>
            <a:ext cx="7473950" cy="4383087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Transmission Data</a:t>
            </a:r>
            <a:endParaRPr/>
          </a:p>
        </p:txBody>
      </p:sp>
      <p:sp>
        <p:nvSpPr>
          <p:cNvPr id="127" name="Google Shape;127;p6"/>
          <p:cNvSpPr txBox="1"/>
          <p:nvPr>
            <p:ph idx="1" type="body"/>
          </p:nvPr>
        </p:nvSpPr>
        <p:spPr>
          <a:xfrm>
            <a:off x="2005012" y="1944687"/>
            <a:ext cx="7138987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Char char="•"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Magnetic Media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Char char="•"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Twisted Pair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Char char="•"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Coaxial Cable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Char char="•"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Optics</a:t>
            </a:r>
            <a:endParaRPr/>
          </a:p>
          <a:p>
            <a:pPr indent="-381000" lvl="0" marL="609600" rtl="0" algn="l">
              <a:spcBef>
                <a:spcPts val="720"/>
              </a:spcBef>
              <a:spcAft>
                <a:spcPts val="0"/>
              </a:spcAft>
              <a:buSzPts val="3600"/>
              <a:buFont typeface="Times New Roman"/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over Cable (2)</a:t>
            </a:r>
            <a:endParaRPr/>
          </a:p>
        </p:txBody>
      </p:sp>
      <p:sp>
        <p:nvSpPr>
          <p:cNvPr id="554" name="Google Shape;554;p60"/>
          <p:cNvSpPr txBox="1"/>
          <p:nvPr>
            <p:ph idx="1" type="body"/>
          </p:nvPr>
        </p:nvSpPr>
        <p:spPr>
          <a:xfrm>
            <a:off x="1992312" y="5740400"/>
            <a:ext cx="7151687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fixed telephone system.</a:t>
            </a:r>
            <a:endParaRPr/>
          </a:p>
        </p:txBody>
      </p:sp>
      <p:pic>
        <p:nvPicPr>
          <p:cNvPr descr="2-47" id="555" name="Google Shape;555;p60"/>
          <p:cNvPicPr preferRelativeResize="0"/>
          <p:nvPr/>
        </p:nvPicPr>
        <p:blipFill rotWithShape="1">
          <a:blip r:embed="rId3">
            <a:alphaModFix/>
          </a:blip>
          <a:srcRect b="-2821" l="0" r="0" t="53962"/>
          <a:stretch/>
        </p:blipFill>
        <p:spPr>
          <a:xfrm>
            <a:off x="930275" y="1311275"/>
            <a:ext cx="7473950" cy="38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Spectrum Allocation</a:t>
            </a:r>
            <a:endParaRPr/>
          </a:p>
        </p:txBody>
      </p:sp>
      <p:sp>
        <p:nvSpPr>
          <p:cNvPr id="562" name="Google Shape;562;p61"/>
          <p:cNvSpPr txBox="1"/>
          <p:nvPr>
            <p:ph idx="1" type="body"/>
          </p:nvPr>
        </p:nvSpPr>
        <p:spPr>
          <a:xfrm>
            <a:off x="1428750" y="5715000"/>
            <a:ext cx="662622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Frequency allocation in a typical cable TV system used for Internet access</a:t>
            </a:r>
            <a:endParaRPr/>
          </a:p>
        </p:txBody>
      </p:sp>
      <p:pic>
        <p:nvPicPr>
          <p:cNvPr descr="2-48" id="563" name="Google Shape;5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2154237"/>
            <a:ext cx="8220075" cy="256063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Cable Modems</a:t>
            </a:r>
            <a:endParaRPr/>
          </a:p>
        </p:txBody>
      </p:sp>
      <p:sp>
        <p:nvSpPr>
          <p:cNvPr id="570" name="Google Shape;570;p62"/>
          <p:cNvSpPr txBox="1"/>
          <p:nvPr>
            <p:ph idx="1" type="body"/>
          </p:nvPr>
        </p:nvSpPr>
        <p:spPr>
          <a:xfrm>
            <a:off x="1303337" y="5715000"/>
            <a:ext cx="645001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details of the upstream and downstream channels in North America.</a:t>
            </a:r>
            <a:endParaRPr/>
          </a:p>
        </p:txBody>
      </p:sp>
      <p:pic>
        <p:nvPicPr>
          <p:cNvPr descr="2-49" id="571" name="Google Shape;5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562" y="1997075"/>
            <a:ext cx="8308975" cy="262413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Twisted Pair</a:t>
            </a:r>
            <a:endParaRPr/>
          </a:p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2916237" y="5207000"/>
            <a:ext cx="6227762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Category 3 UTP.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Category 5 UTP.</a:t>
            </a:r>
            <a:endParaRPr/>
          </a:p>
        </p:txBody>
      </p:sp>
      <p:pic>
        <p:nvPicPr>
          <p:cNvPr descr="2-03" id="135" name="Google Shape;135;p7"/>
          <p:cNvPicPr preferRelativeResize="0"/>
          <p:nvPr/>
        </p:nvPicPr>
        <p:blipFill rotWithShape="1">
          <a:blip r:embed="rId3">
            <a:alphaModFix/>
          </a:blip>
          <a:srcRect b="-5674" l="0" r="50515" t="0"/>
          <a:stretch/>
        </p:blipFill>
        <p:spPr>
          <a:xfrm>
            <a:off x="1811337" y="1722437"/>
            <a:ext cx="5727700" cy="1211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-03"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49584" r="0" t="-9732"/>
          <a:stretch/>
        </p:blipFill>
        <p:spPr>
          <a:xfrm>
            <a:off x="1806575" y="3444875"/>
            <a:ext cx="57404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Coaxial Cable</a:t>
            </a:r>
            <a:endParaRPr/>
          </a:p>
        </p:txBody>
      </p:sp>
      <p:sp>
        <p:nvSpPr>
          <p:cNvPr id="143" name="Google Shape;143;p8"/>
          <p:cNvSpPr txBox="1"/>
          <p:nvPr>
            <p:ph idx="1" type="body"/>
          </p:nvPr>
        </p:nvSpPr>
        <p:spPr>
          <a:xfrm>
            <a:off x="0" y="571500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coaxial cable.</a:t>
            </a:r>
            <a:endParaRPr/>
          </a:p>
        </p:txBody>
      </p:sp>
      <p:pic>
        <p:nvPicPr>
          <p:cNvPr descr="2-04" id="144" name="Google Shape;14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12" y="2332037"/>
            <a:ext cx="7112000" cy="16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Fiber Optics</a:t>
            </a:r>
            <a:endParaRPr/>
          </a:p>
        </p:txBody>
      </p:sp>
      <p:sp>
        <p:nvSpPr>
          <p:cNvPr id="151" name="Google Shape;151;p9"/>
          <p:cNvSpPr txBox="1"/>
          <p:nvPr>
            <p:ph idx="1" type="body"/>
          </p:nvPr>
        </p:nvSpPr>
        <p:spPr>
          <a:xfrm>
            <a:off x="488950" y="5140325"/>
            <a:ext cx="8655050" cy="141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Three examples of a light ray from inside a silica fiber impinging on the air/silica boundary at different angles.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Light trapped by total internal reflection.</a:t>
            </a:r>
            <a:endParaRPr/>
          </a:p>
        </p:txBody>
      </p:sp>
      <p:pic>
        <p:nvPicPr>
          <p:cNvPr descr="2-05" id="152" name="Google Shape;15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800" y="1889125"/>
            <a:ext cx="8085137" cy="2351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annenbaum">
  <a:themeElements>
    <a:clrScheme name="Tannenbau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2002-07-01T13:57:45Z</dcterms:created>
  <dc:creator>Steve Armstrong</dc:creator>
</cp:coreProperties>
</file>